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4" r:id="rId14"/>
    <p:sldId id="401" r:id="rId15"/>
    <p:sldId id="398" r:id="rId16"/>
    <p:sldId id="395" r:id="rId17"/>
    <p:sldId id="396" r:id="rId18"/>
    <p:sldId id="399" r:id="rId19"/>
    <p:sldId id="40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9"/>
    <p:restoredTop sz="93605" autoAdjust="0"/>
  </p:normalViewPr>
  <p:slideViewPr>
    <p:cSldViewPr snapToGrid="0" snapToObjects="1">
      <p:cViewPr varScale="1">
        <p:scale>
          <a:sx n="108" d="100"/>
          <a:sy n="108" d="100"/>
        </p:scale>
        <p:origin x="888" y="1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Следующим шагом было создание</a:t>
            </a:r>
            <a:r>
              <a:rPr lang="ru-RU" baseline="0" dirty="0" smtClean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20</a:t>
            </a:r>
            <a:r>
              <a:rPr lang="en-US" baseline="0" dirty="0" smtClean="0"/>
              <a:t>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30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Для создания материалов ландшафта существуют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30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 smtClean="0"/>
              <a:t>Unreal Engine </a:t>
            </a:r>
            <a:r>
              <a:rPr lang="ru-RU" baseline="0" dirty="0" smtClean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требовалась оптимизация.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40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рамках поставленной задачи, необходима разработка элементов характерных проектам жанра </a:t>
            </a:r>
            <a:r>
              <a:rPr lang="en-US" baseline="0" dirty="0" smtClean="0"/>
              <a:t>RPG. 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подобных систем пользовательское наблюдение как правило осуществляется при помощи камеры с следующими характеристиками: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Добавление необходимого функционала осуществимо при использования добавления связи камеры с перемещающейся невидимой точкой под статическим углом с возможностью изменения расстояния. При этом осуществление перемещения при помощи клавиш происходит за счёт вызова соответствующих событий и последующего изменения координат точки наблюдения.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m, </a:t>
            </a:r>
            <a:r>
              <a:rPr lang="ru-RU" baseline="0" dirty="0" smtClean="0"/>
              <a:t>05 </a:t>
            </a:r>
            <a:r>
              <a:rPr lang="en-US" baseline="0" dirty="0" smtClean="0"/>
              <a:t>sec</a:t>
            </a:r>
            <a:r>
              <a:rPr lang="en-US" baseline="0" dirty="0" smtClean="0"/>
              <a:t>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системы инвентаря необходимо создания структуры хранения данных, способной передавать и хранить всю необходимую информацию об объекте.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Далее при помощи встроенного инструмента создания 2</a:t>
            </a:r>
            <a:r>
              <a:rPr lang="en-US" baseline="0" dirty="0" smtClean="0"/>
              <a:t>d-</a:t>
            </a:r>
            <a:r>
              <a:rPr lang="ru-RU" baseline="0" dirty="0" smtClean="0"/>
              <a:t>элементов – </a:t>
            </a:r>
            <a:r>
              <a:rPr lang="en-US" baseline="0" dirty="0" smtClean="0"/>
              <a:t>UMG, </a:t>
            </a:r>
            <a:r>
              <a:rPr lang="ru-RU" baseline="0" dirty="0" smtClean="0"/>
              <a:t>были созданы элементы панели инвентаря, его динамических ячеек и статусной панели.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разработана система загрузки и разгрузки элементов инвентаря исходя из данных используемой структуры.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25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проведения оптимизации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 smtClean="0"/>
              <a:t>9</a:t>
            </a:r>
            <a:r>
              <a:rPr lang="ru-RU" baseline="0" dirty="0" smtClean="0"/>
              <a:t> </a:t>
            </a:r>
            <a:r>
              <a:rPr lang="en-US" baseline="0" dirty="0" smtClean="0"/>
              <a:t>FPS. </a:t>
            </a:r>
            <a:r>
              <a:rPr lang="ru-RU" baseline="0" dirty="0" smtClean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уменьшения детализации сетки был получен результат в 120</a:t>
            </a:r>
            <a:r>
              <a:rPr lang="en-US" baseline="0" dirty="0" smtClean="0"/>
              <a:t>FPS, </a:t>
            </a:r>
            <a:r>
              <a:rPr lang="ru-RU" baseline="0" dirty="0" smtClean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50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среднем после применения методов оптимизации в вспомогательной сцене наблюдается рост </a:t>
            </a:r>
            <a:r>
              <a:rPr lang="ru-RU" baseline="0" dirty="0" smtClean="0"/>
              <a:t>часты кадров обновления в секунду в </a:t>
            </a:r>
            <a:r>
              <a:rPr lang="ru-RU" baseline="0" dirty="0" smtClean="0"/>
              <a:t>районе 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10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итоге был получен следующий финальный вид сцен для свободной и фиксированной камер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10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рамках</a:t>
            </a:r>
            <a:r>
              <a:rPr lang="ru-RU" baseline="0" dirty="0" smtClean="0"/>
              <a:t> данной работы были достигнуты поставленные цели исследования и применения методов создания ландшафта, разработаны необходимые объекты и элементы пользовательского интерфейса, проведена оптимизация ресурсозатратных объектов проекта.</a:t>
            </a:r>
            <a:endParaRPr lang="ru-RU" sz="1200" baseline="0" dirty="0" smtClean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А также были выполнены все поставленные задачи.</a:t>
            </a: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На этом у меня всё, большое спасибо за внимание, я готов отвечать на ваши вопросы.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45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Целями</a:t>
            </a:r>
            <a:r>
              <a:rPr lang="ru-RU" baseline="0" dirty="0" smtClean="0"/>
              <a:t> представленной работы являлись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оптимизации в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Задачами были: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 Machine, World Creator, Gaea)</a:t>
            </a: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1200" b="0" i="0" u="none" strike="noStrike" dirty="0" smtClean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Unreal Engine 5;</a:t>
            </a:r>
            <a:endParaRPr lang="ru-RU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Изучить методы 3</a:t>
            </a:r>
            <a:r>
              <a:rPr lang="e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3d-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объектов в среду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Добавить характерные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RPG 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Провести оптимизацию наиболее ресурсоёмких элементов проекта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aseline="0" dirty="0" smtClean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25 sec | Cumulative : 35 sec)</a:t>
            </a:r>
            <a:endParaRPr lang="en-RU" dirty="0" smtClean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Актуальность работы во многом заключается непосредственно</a:t>
            </a:r>
            <a:r>
              <a:rPr lang="ru-RU" sz="1200" baseline="0" dirty="0" smtClean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smtClean="0"/>
              <a:t>Создание 3</a:t>
            </a:r>
            <a:r>
              <a:rPr lang="en-US" sz="1200" dirty="0" smtClean="0"/>
              <a:t>D-</a:t>
            </a:r>
            <a:r>
              <a:rPr lang="ru-RU" sz="1200" baseline="0" dirty="0" smtClean="0"/>
              <a:t>моделей</a:t>
            </a:r>
            <a:r>
              <a:rPr lang="ru-RU" sz="1200" dirty="0" smtClean="0"/>
              <a:t> ландшафтов имеет применения в</a:t>
            </a:r>
            <a:r>
              <a:rPr lang="ru-RU" sz="1200" baseline="0" dirty="0" smtClean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 smtClean="0"/>
              <a:t>D</a:t>
            </a:r>
            <a:r>
              <a:rPr lang="ru-RU" sz="1200" baseline="0" dirty="0" smtClean="0"/>
              <a:t> и </a:t>
            </a:r>
            <a:r>
              <a:rPr lang="en-US" sz="1200" baseline="0" dirty="0" smtClean="0"/>
              <a:t>3D </a:t>
            </a:r>
            <a:r>
              <a:rPr lang="ru-RU" sz="1200" baseline="0" dirty="0" smtClean="0"/>
              <a:t>сцен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3D-</a:t>
            </a:r>
            <a:r>
              <a:rPr lang="ru-RU" sz="1200" baseline="0" dirty="0" smtClean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 smtClean="0"/>
              <a:t>Сам движок </a:t>
            </a:r>
            <a:r>
              <a:rPr lang="en-US" sz="1200" baseline="0" dirty="0" smtClean="0"/>
              <a:t>Unreal Engine 5 </a:t>
            </a:r>
            <a:r>
              <a:rPr lang="ru-RU" sz="1200" baseline="0" dirty="0" smtClean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компьютерной графики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Также крайне</a:t>
            </a:r>
            <a:r>
              <a:rPr lang="ru-RU" baseline="0" dirty="0" smtClean="0"/>
              <a:t> важны м</a:t>
            </a:r>
            <a:r>
              <a:rPr lang="ru-RU" dirty="0" smtClean="0"/>
              <a:t>етоды повышения производительности в условиях роста детализации 3D-объектов и их</a:t>
            </a:r>
            <a:r>
              <a:rPr lang="ru-RU" baseline="0" dirty="0" smtClean="0"/>
              <a:t> </a:t>
            </a:r>
            <a:r>
              <a:rPr lang="ru-RU" dirty="0" smtClean="0"/>
              <a:t>ресурсозатратности.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15 sec | Cumulative : 50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данном слайде представлены основные определения</a:t>
            </a:r>
          </a:p>
          <a:p>
            <a:endParaRPr lang="en-US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5 sec | Cumulative : 55 sec)</a:t>
            </a:r>
            <a:endParaRPr lang="en-RU" dirty="0" smtClean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Существует множество</a:t>
            </a:r>
            <a:r>
              <a:rPr lang="ru-RU" baseline="0" dirty="0" smtClean="0"/>
              <a:t> приложений, позволяющих создавать 3</a:t>
            </a:r>
            <a:r>
              <a:rPr lang="en-US" baseline="0" dirty="0" smtClean="0"/>
              <a:t>d-</a:t>
            </a:r>
            <a:r>
              <a:rPr lang="ru-RU" baseline="0" dirty="0" smtClean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по фотографиям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при помощи модификаторов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с точной настройкой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10 sec | Cumulative : 1m, 5 sec)</a:t>
            </a:r>
            <a:endParaRPr lang="en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по фотографиям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15 sec | Cumulative = 1m, 30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Поскольку</a:t>
            </a:r>
            <a:r>
              <a:rPr lang="ru-RU" baseline="0" dirty="0" smtClean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 smtClean="0"/>
              <a:t> </a:t>
            </a:r>
            <a:r>
              <a:rPr lang="ru-RU" baseline="0" dirty="0" smtClean="0"/>
              <a:t>и дальнейшее создание было оформлено в программе </a:t>
            </a:r>
            <a:r>
              <a:rPr lang="en-US" baseline="0" dirty="0" smtClean="0"/>
              <a:t>World Creator 3.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25 sec | Cumulative = 1m, 55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Изначально для создания</a:t>
            </a:r>
            <a:r>
              <a:rPr lang="ru-RU" baseline="0" dirty="0" smtClean="0"/>
              <a:t> </a:t>
            </a:r>
            <a:r>
              <a:rPr lang="ru-RU" dirty="0" smtClean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После этого</a:t>
            </a:r>
            <a:r>
              <a:rPr lang="ru-RU" baseline="0" dirty="0" smtClean="0"/>
              <a:t> в программе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1</a:t>
            </a:r>
            <a:r>
              <a:rPr lang="en-US" baseline="0" dirty="0" smtClean="0"/>
              <a:t>5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10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</a:t>
            </a:r>
            <a:r>
              <a:rPr lang="ru-RU" sz="2000" dirty="0" smtClean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Самарин С.Д. РК6-85Б</a:t>
            </a:r>
            <a:endParaRPr lang="ru-RU" sz="2000" dirty="0">
              <a:solidFill>
                <a:schemeClr val="tx1">
                  <a:alpha val="74855"/>
                </a:schemeClr>
              </a:solidFill>
              <a:cs typeface="Calibri" panose="020F0502020204030204" pitchFamily="34" charset="0"/>
            </a:endParaRP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</a:t>
            </a:r>
            <a:r>
              <a:rPr lang="ru-RU" sz="5400" b="1" dirty="0" smtClean="0">
                <a:latin typeface="+mn-lt"/>
                <a:cs typeface="Calibri" panose="020F0502020204030204" pitchFamily="34" charset="0"/>
              </a:rPr>
              <a:t>Unreal </a:t>
            </a:r>
            <a:r>
              <a:rPr lang="ru-RU" sz="5400" b="1" dirty="0">
                <a:latin typeface="+mn-lt"/>
                <a:cs typeface="Calibri" panose="020F0502020204030204" pitchFamily="34" charset="0"/>
              </a:rPr>
              <a:t>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9</a:t>
            </a:r>
            <a:r>
              <a:rPr lang="ru-RU" dirty="0" smtClean="0"/>
              <a:t>. </a:t>
            </a:r>
            <a:r>
              <a:rPr lang="ru-RU" dirty="0" smtClean="0"/>
              <a:t>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10</a:t>
            </a:r>
            <a:r>
              <a:rPr lang="ru-RU" dirty="0" smtClean="0"/>
              <a:t>. </a:t>
            </a:r>
            <a:r>
              <a:rPr lang="ru-RU" dirty="0"/>
              <a:t>Ландшафт после изменений, вид </a:t>
            </a:r>
            <a:r>
              <a:rPr lang="ru-RU" dirty="0" smtClean="0"/>
              <a:t>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11</a:t>
            </a:r>
            <a:r>
              <a:rPr lang="ru-RU" dirty="0" smtClean="0"/>
              <a:t>. </a:t>
            </a:r>
            <a:r>
              <a:rPr lang="ru-RU" dirty="0"/>
              <a:t>Ландшафт </a:t>
            </a:r>
            <a:r>
              <a:rPr lang="ru-RU" dirty="0" smtClean="0"/>
              <a:t>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Градиентный – </a:t>
            </a:r>
            <a:r>
              <a:rPr lang="ru-RU" sz="2000" dirty="0" smtClean="0">
                <a:cs typeface="Calibri" panose="020F0502020204030204" pitchFamily="34" charset="0"/>
              </a:rPr>
              <a:t>строится на основе </a:t>
            </a:r>
            <a:r>
              <a:rPr lang="ru-RU" sz="2000" dirty="0">
                <a:cs typeface="Calibri" panose="020F0502020204030204" pitchFamily="34" charset="0"/>
              </a:rPr>
              <a:t>5 ячеек, каждая из которых может приять градиент цветовой палитры и любую указанную </a:t>
            </a:r>
            <a:r>
              <a:rPr lang="ru-RU" sz="2000" dirty="0" smtClean="0">
                <a:cs typeface="Calibri" panose="020F0502020204030204" pitchFamily="34" charset="0"/>
              </a:rPr>
              <a:t>область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Текстурный –</a:t>
            </a:r>
            <a:r>
              <a:rPr lang="ru-RU" sz="2000" dirty="0" smtClean="0">
                <a:cs typeface="Calibri" panose="020F0502020204030204" pitchFamily="34" charset="0"/>
              </a:rPr>
              <a:t> требует использования карты </a:t>
            </a:r>
            <a:r>
              <a:rPr lang="ru-RU" sz="2000" dirty="0">
                <a:cs typeface="Calibri" panose="020F0502020204030204" pitchFamily="34" charset="0"/>
              </a:rPr>
              <a:t>цветов,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нормалей,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жёсткости, </a:t>
            </a:r>
            <a:r>
              <a:rPr lang="ru-RU" sz="2000" dirty="0" smtClean="0">
                <a:cs typeface="Calibri" panose="020F0502020204030204" pitchFamily="34" charset="0"/>
              </a:rPr>
              <a:t>карты затенений и карты </a:t>
            </a:r>
            <a:r>
              <a:rPr lang="ru-RU" sz="2000" dirty="0">
                <a:cs typeface="Calibri" panose="020F0502020204030204" pitchFamily="34" charset="0"/>
              </a:rPr>
              <a:t>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Основные способы: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12</a:t>
            </a:r>
            <a:r>
              <a:rPr lang="ru-RU" dirty="0" smtClean="0"/>
              <a:t>. </a:t>
            </a:r>
            <a:r>
              <a:rPr lang="ru-RU" dirty="0" smtClean="0"/>
              <a:t>Первичный экспорт ландшафта в </a:t>
            </a:r>
            <a:endParaRPr lang="en-US" dirty="0" smtClean="0"/>
          </a:p>
          <a:p>
            <a:pPr algn="ctr"/>
            <a:r>
              <a:rPr lang="en-US" dirty="0" smtClean="0"/>
              <a:t>Unreal Engine 5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13</a:t>
            </a:r>
            <a:r>
              <a:rPr lang="ru-RU" dirty="0" smtClean="0"/>
              <a:t>. </a:t>
            </a:r>
            <a:r>
              <a:rPr lang="ru-RU" dirty="0" smtClean="0"/>
              <a:t>Ландшафт после добавления материалов в </a:t>
            </a:r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14</a:t>
            </a:r>
            <a:r>
              <a:rPr lang="ru-RU" dirty="0" smtClean="0"/>
              <a:t>. </a:t>
            </a:r>
            <a:r>
              <a:rPr lang="ru-RU" dirty="0" smtClean="0"/>
              <a:t>Ландшафт в </a:t>
            </a:r>
            <a:r>
              <a:rPr lang="en-US" dirty="0" smtClean="0"/>
              <a:t>Unreal Engine 5</a:t>
            </a:r>
            <a:r>
              <a:rPr lang="ru-RU" dirty="0" smtClean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15</a:t>
            </a:r>
            <a:r>
              <a:rPr lang="ru-RU" dirty="0" smtClean="0"/>
              <a:t>. </a:t>
            </a:r>
            <a:r>
              <a:rPr lang="ru-RU" dirty="0" smtClean="0"/>
              <a:t>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камеры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6059713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17</a:t>
            </a:r>
            <a:r>
              <a:rPr lang="ru-RU" dirty="0" smtClean="0"/>
              <a:t>. </a:t>
            </a:r>
            <a:r>
              <a:rPr lang="ru-RU" dirty="0"/>
              <a:t>Демонстрация положения </a:t>
            </a:r>
            <a:r>
              <a:rPr lang="ru-RU" dirty="0" smtClean="0"/>
              <a:t>камеры </a:t>
            </a:r>
            <a:r>
              <a:rPr lang="ru-RU" dirty="0"/>
              <a:t>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543" y="3767504"/>
            <a:ext cx="3876266" cy="2292209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588394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Фиксированный </a:t>
            </a:r>
            <a:r>
              <a:rPr lang="ru-RU" sz="2000" dirty="0">
                <a:cs typeface="Calibri" panose="020F0502020204030204" pitchFamily="34" charset="0"/>
              </a:rPr>
              <a:t>угол обзора;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Сохранение </a:t>
            </a:r>
            <a:r>
              <a:rPr lang="ru-RU" sz="2000" dirty="0">
                <a:cs typeface="Calibri" panose="020F0502020204030204" pitchFamily="34" charset="0"/>
              </a:rPr>
              <a:t>расстояния до ближайшего объекта при перемещении;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удаления и приближения камеры в определённых границах;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вращения вокруг точки </a:t>
            </a:r>
            <a:r>
              <a:rPr lang="ru-RU" sz="2000" dirty="0" smtClean="0">
                <a:cs typeface="Calibri" panose="020F0502020204030204" pitchFamily="34" charset="0"/>
              </a:rPr>
              <a:t>наблюдения</a:t>
            </a:r>
            <a:r>
              <a:rPr lang="ru-RU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перемещения камеры при помощи курсора или нажатия клавиш</a:t>
            </a:r>
            <a:r>
              <a:rPr lang="ru-RU" sz="2000" dirty="0" smtClean="0">
                <a:cs typeface="Calibri" panose="020F0502020204030204" pitchFamily="34" charset="0"/>
              </a:rPr>
              <a:t>.</a:t>
            </a:r>
            <a:endParaRPr lang="ru-RU" sz="2000" dirty="0"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Необходимые характеристики: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107543" y="3397367"/>
            <a:ext cx="387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16</a:t>
            </a:r>
            <a:r>
              <a:rPr lang="ru-RU" dirty="0" smtClean="0"/>
              <a:t>. Схема расположения камеры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57" y="428395"/>
            <a:ext cx="3195638" cy="29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4667991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18</a:t>
            </a:r>
            <a:r>
              <a:rPr lang="ru-RU" dirty="0" smtClean="0"/>
              <a:t>. </a:t>
            </a:r>
            <a:r>
              <a:rPr lang="ru-RU" dirty="0"/>
              <a:t>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4667991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19</a:t>
            </a:r>
            <a:r>
              <a:rPr lang="ru-RU" dirty="0" smtClean="0"/>
              <a:t>. </a:t>
            </a:r>
            <a:r>
              <a:rPr lang="ru-RU" dirty="0"/>
              <a:t>Статусная панель </a:t>
            </a:r>
            <a:r>
              <a:rPr lang="ru-RU" dirty="0" smtClean="0"/>
              <a:t>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379344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2378648"/>
            <a:ext cx="3913646" cy="21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20</a:t>
            </a:r>
            <a:r>
              <a:rPr lang="ru-RU" dirty="0" smtClean="0"/>
              <a:t>. </a:t>
            </a:r>
            <a:r>
              <a:rPr lang="ru-RU" dirty="0"/>
              <a:t>Сетка ландшафта до оптимизации, 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21</a:t>
            </a:r>
            <a:r>
              <a:rPr lang="ru-RU" dirty="0" smtClean="0"/>
              <a:t>. Сетка ландшафта после оптимизации</a:t>
            </a:r>
            <a:r>
              <a:rPr lang="en-US" dirty="0" smtClean="0"/>
              <a:t>, </a:t>
            </a:r>
            <a:r>
              <a:rPr lang="en-US" dirty="0" smtClean="0"/>
              <a:t>120 </a:t>
            </a:r>
            <a:r>
              <a:rPr lang="en-US" dirty="0"/>
              <a:t>FPS </a:t>
            </a:r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растительности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22. </a:t>
            </a:r>
            <a:r>
              <a:rPr lang="ru-RU" dirty="0" smtClean="0"/>
              <a:t>Вспомогательная сцена до оптимизации, </a:t>
            </a:r>
          </a:p>
          <a:p>
            <a:pPr algn="ctr"/>
            <a:r>
              <a:rPr lang="ru-RU" dirty="0" smtClean="0"/>
              <a:t>15 </a:t>
            </a:r>
            <a:r>
              <a:rPr lang="ru-RU" dirty="0"/>
              <a:t>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23. </a:t>
            </a:r>
            <a:r>
              <a:rPr lang="ru-RU" dirty="0"/>
              <a:t>Вспомогательная сцена </a:t>
            </a:r>
            <a:r>
              <a:rPr lang="ru-RU" dirty="0" smtClean="0"/>
              <a:t>после </a:t>
            </a:r>
            <a:r>
              <a:rPr lang="ru-RU" dirty="0"/>
              <a:t>оптимизации, </a:t>
            </a:r>
          </a:p>
          <a:p>
            <a:pPr algn="ctr"/>
            <a:r>
              <a:rPr lang="ru-RU" dirty="0" smtClean="0"/>
              <a:t>27 </a:t>
            </a:r>
            <a:r>
              <a:rPr lang="ru-RU" dirty="0"/>
              <a:t>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2104185"/>
            <a:ext cx="5306695" cy="30429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86" y="2104185"/>
            <a:ext cx="5406123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Финальный вид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24. </a:t>
            </a:r>
            <a:r>
              <a:rPr lang="ru-RU" dirty="0" smtClean="0"/>
              <a:t>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25. </a:t>
            </a:r>
            <a:r>
              <a:rPr lang="ru-RU" dirty="0" smtClean="0"/>
              <a:t>Фиксированный, пользовательский вид камеры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4" y="2389238"/>
            <a:ext cx="5596815" cy="284902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Заключение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Исследованы </a:t>
            </a:r>
            <a:r>
              <a:rPr lang="ru-RU" sz="2000" dirty="0">
                <a:cs typeface="Calibri" panose="020F0502020204030204" pitchFamily="34" charset="0"/>
              </a:rPr>
              <a:t>доступные методы создания </a:t>
            </a:r>
            <a:r>
              <a:rPr lang="ru-RU" sz="2000" dirty="0" smtClean="0">
                <a:cs typeface="Calibri" panose="020F0502020204030204" pitchFamily="34" charset="0"/>
              </a:rPr>
              <a:t>ландшафта;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добавлен ландшафт по установленной схеме;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 smtClean="0">
                <a:cs typeface="Calibri" panose="020F0502020204030204" pitchFamily="34" charset="0"/>
              </a:rPr>
              <a:t>UE5 </a:t>
            </a:r>
            <a:r>
              <a:rPr lang="ru-RU" sz="2000" dirty="0" smtClean="0">
                <a:cs typeface="Calibri" panose="020F0502020204030204" pitchFamily="34" charset="0"/>
              </a:rPr>
              <a:t>необходимые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Добавлены объекты и элементы интерфейса </a:t>
            </a:r>
            <a:r>
              <a:rPr lang="ru-RU" sz="2000" dirty="0">
                <a:cs typeface="Calibri" panose="020F0502020204030204" pitchFamily="34" charset="0"/>
              </a:rPr>
              <a:t>характерные RPG </a:t>
            </a:r>
            <a:r>
              <a:rPr lang="ru-RU" sz="2000" dirty="0" smtClean="0">
                <a:cs typeface="Calibri" panose="020F0502020204030204" pitchFamily="34" charset="0"/>
              </a:rPr>
              <a:t>проектам;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Проведена оптимизация растительности и сетки ландшафта.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160539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 применены методы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создания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ландшафта, разработаны объекты и элементы пользовательского интерфейса для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Game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, проведена и проанализирована оптимизация элементов проекта.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4216730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 smtClean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 smtClean="0">
                <a:cs typeface="Calibri" panose="020F0502020204030204" pitchFamily="34" charset="0"/>
              </a:rPr>
              <a:t>Unreal Engine 5;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Изучить методы 3</a:t>
            </a:r>
            <a:r>
              <a:rPr lang="en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 smtClean="0">
                <a:cs typeface="Calibri" panose="020F0502020204030204" pitchFamily="34" charset="0"/>
              </a:rPr>
              <a:t>3d-</a:t>
            </a:r>
            <a:r>
              <a:rPr lang="ru-RU" sz="2000" dirty="0" smtClean="0">
                <a:cs typeface="Calibri" panose="020F0502020204030204" pitchFamily="34" charset="0"/>
              </a:rPr>
              <a:t>объектов в среду </a:t>
            </a:r>
            <a:r>
              <a:rPr lang="en-US" sz="2000" dirty="0" smtClean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 smtClean="0">
                <a:cs typeface="Calibri" panose="020F0502020204030204" pitchFamily="34" charset="0"/>
              </a:rPr>
              <a:t> RPG </a:t>
            </a:r>
            <a:r>
              <a:rPr lang="ru-RU" sz="2000" dirty="0" smtClean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Провести оптимизацию наиболее ресурсоёмких элементов проекта.</a:t>
            </a:r>
            <a:endParaRPr lang="en-US" sz="2000" dirty="0" smtClean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9" y="3562507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9" y="2327879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 smtClean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, провести исследование эффективности современных доступных методов оптимизации.</a:t>
            </a:r>
            <a:r>
              <a:rPr lang="ru-RU" sz="2000" dirty="0" smtClean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634489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 </a:t>
            </a:r>
            <a:r>
              <a:rPr lang="ru-RU" sz="2000" dirty="0">
                <a:cs typeface="Calibri" panose="020F0502020204030204" pitchFamily="34" charset="0"/>
              </a:rPr>
              <a:t>ландшафтов </a:t>
            </a:r>
            <a:r>
              <a:rPr lang="ru-RU" sz="2000" dirty="0" smtClean="0">
                <a:cs typeface="Calibri" panose="020F0502020204030204" pitchFamily="34" charset="0"/>
              </a:rPr>
              <a:t>применяются </a:t>
            </a:r>
            <a:r>
              <a:rPr lang="ru-RU" sz="2000" dirty="0">
                <a:cs typeface="Calibri" panose="020F0502020204030204" pitchFamily="34" charset="0"/>
              </a:rPr>
              <a:t>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</a:t>
            </a:r>
            <a:r>
              <a:rPr lang="ru-RU" sz="2000" dirty="0" smtClean="0">
                <a:cs typeface="Calibri" panose="020F0502020204030204" pitchFamily="34" charset="0"/>
              </a:rPr>
              <a:t>2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-моделирование </a:t>
            </a:r>
            <a:r>
              <a:rPr lang="ru-RU" sz="2000" dirty="0">
                <a:cs typeface="Calibri" panose="020F0502020204030204" pitchFamily="34" charset="0"/>
              </a:rPr>
              <a:t>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Unreal </a:t>
            </a:r>
            <a:r>
              <a:rPr lang="ru-RU" sz="2000" dirty="0">
                <a:cs typeface="Calibri" panose="020F0502020204030204" pitchFamily="34" charset="0"/>
              </a:rPr>
              <a:t>Engine 5 </a:t>
            </a:r>
            <a:r>
              <a:rPr lang="ru-RU" sz="2000" dirty="0" smtClean="0">
                <a:cs typeface="Calibri" panose="020F0502020204030204" pitchFamily="34" charset="0"/>
              </a:rPr>
              <a:t>является </a:t>
            </a:r>
            <a:r>
              <a:rPr lang="ru-RU" sz="2000" dirty="0">
                <a:cs typeface="Calibri" panose="020F0502020204030204" pitchFamily="34" charset="0"/>
              </a:rPr>
              <a:t>лучшим </a:t>
            </a:r>
            <a:r>
              <a:rPr lang="ru-RU" sz="2000" dirty="0" smtClean="0">
                <a:cs typeface="Calibri" panose="020F0502020204030204" pitchFamily="34" charset="0"/>
              </a:rPr>
              <a:t>аналогом </a:t>
            </a:r>
            <a:r>
              <a:rPr lang="ru-RU" sz="2000" dirty="0">
                <a:cs typeface="Calibri" panose="020F0502020204030204" pitchFamily="34" charset="0"/>
              </a:rPr>
              <a:t>в свободном </a:t>
            </a:r>
            <a:r>
              <a:rPr lang="ru-RU" sz="2000" dirty="0" smtClean="0">
                <a:cs typeface="Calibri" panose="020F0502020204030204" pitchFamily="34" charset="0"/>
              </a:rPr>
              <a:t>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</a:t>
            </a:r>
            <a:r>
              <a:rPr lang="ru-RU" sz="2000" dirty="0" smtClean="0">
                <a:cs typeface="Calibri" panose="020F0502020204030204" pitchFamily="34" charset="0"/>
              </a:rPr>
              <a:t>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</a:t>
            </a:r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работы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20" y="551729"/>
            <a:ext cx="4109230" cy="32783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1" y="4189179"/>
            <a:ext cx="5118789" cy="211319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181440" y="3758558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1. Модель поверхности города</a:t>
            </a:r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15241" y="6302375"/>
            <a:ext cx="5118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2. Искусственная </a:t>
            </a:r>
            <a:r>
              <a:rPr lang="en-US" dirty="0" smtClean="0"/>
              <a:t>3d-</a:t>
            </a:r>
            <a:r>
              <a:rPr lang="ru-RU" dirty="0" smtClean="0"/>
              <a:t>модель ландшафта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Движок </a:t>
            </a:r>
            <a:r>
              <a:rPr lang="ru-RU" sz="2000" b="1" dirty="0" smtClean="0">
                <a:cs typeface="Calibri" panose="020F0502020204030204" pitchFamily="34" charset="0"/>
              </a:rPr>
              <a:t>(Engine</a:t>
            </a:r>
            <a:r>
              <a:rPr lang="ru-RU" sz="2000" b="1" dirty="0" smtClean="0">
                <a:cs typeface="Calibri" panose="020F0502020204030204" pitchFamily="34" charset="0"/>
              </a:rPr>
              <a:t>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это программная платформа, предназначенная для создания и разработки </a:t>
            </a:r>
            <a:r>
              <a:rPr lang="ru-RU" sz="2000" dirty="0" smtClean="0">
                <a:cs typeface="Calibri" panose="020F0502020204030204" pitchFamily="34" charset="0"/>
              </a:rPr>
              <a:t>приложений. Он предоставляет </a:t>
            </a:r>
            <a:r>
              <a:rPr lang="ru-RU" sz="2000" dirty="0">
                <a:cs typeface="Calibri" panose="020F0502020204030204" pitchFamily="34" charset="0"/>
              </a:rPr>
              <a:t>разработчикам набор инструментов и </a:t>
            </a:r>
            <a:r>
              <a:rPr lang="ru-RU" sz="2000" dirty="0" smtClean="0">
                <a:cs typeface="Calibri" panose="020F0502020204030204" pitchFamily="34" charset="0"/>
              </a:rPr>
              <a:t>функций для создания графического сопровождения, симуляции физики, логики </a:t>
            </a:r>
            <a:r>
              <a:rPr lang="ru-RU" sz="2000" dirty="0">
                <a:cs typeface="Calibri" panose="020F0502020204030204" pitchFamily="34" charset="0"/>
              </a:rPr>
              <a:t>и других </a:t>
            </a:r>
            <a:r>
              <a:rPr lang="ru-RU" sz="2000" dirty="0" smtClean="0">
                <a:cs typeface="Calibri" panose="020F0502020204030204" pitchFamily="34" charset="0"/>
              </a:rPr>
              <a:t>компонентов;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Сетка (</a:t>
            </a:r>
            <a:r>
              <a:rPr lang="en-US" sz="2000" b="1" dirty="0" smtClean="0">
                <a:cs typeface="Calibri" panose="020F0502020204030204" pitchFamily="34" charset="0"/>
              </a:rPr>
              <a:t>Mesh)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объекта, состоящая из вершин, ребер и граней;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Материал (</a:t>
            </a:r>
            <a:r>
              <a:rPr lang="en-US" sz="2000" b="1" dirty="0" smtClean="0">
                <a:cs typeface="Calibri" panose="020F0502020204030204" pitchFamily="34" charset="0"/>
              </a:rPr>
              <a:t>Material)</a:t>
            </a:r>
            <a:r>
              <a:rPr lang="ru-RU" sz="2000" b="1" dirty="0" smtClean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</a:t>
            </a:r>
            <a:r>
              <a:rPr lang="ru-RU" sz="2000" dirty="0" smtClean="0">
                <a:cs typeface="Calibri" panose="020F0502020204030204" pitchFamily="34" charset="0"/>
              </a:rPr>
              <a:t>визуальные качества объекта в зависимости от падающего на его поверхность света;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Текстура (</a:t>
            </a:r>
            <a:r>
              <a:rPr lang="en-US" sz="2000" b="1" dirty="0" smtClean="0">
                <a:cs typeface="Calibri" panose="020F0502020204030204" pitchFamily="34" charset="0"/>
              </a:rPr>
              <a:t>Texture)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LOD </a:t>
            </a:r>
            <a:r>
              <a:rPr lang="ru-RU" sz="2000" b="1" dirty="0">
                <a:cs typeface="Calibri" panose="020F0502020204030204" pitchFamily="34" charset="0"/>
              </a:rPr>
              <a:t>(Level of </a:t>
            </a:r>
            <a:r>
              <a:rPr lang="ru-RU" sz="2000" b="1" dirty="0" smtClean="0">
                <a:cs typeface="Calibri" panose="020F0502020204030204" pitchFamily="34" charset="0"/>
              </a:rPr>
              <a:t>Detail)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По фотографиям</a:t>
            </a:r>
            <a:r>
              <a:rPr lang="en-US" sz="2000" dirty="0" smtClean="0">
                <a:cs typeface="Calibri" panose="020F0502020204030204" pitchFamily="34" charset="0"/>
              </a:rPr>
              <a:t> (</a:t>
            </a:r>
            <a:r>
              <a:rPr lang="en-US" sz="2000" dirty="0" err="1" smtClean="0">
                <a:cs typeface="Calibri" panose="020F0502020204030204" pitchFamily="34" charset="0"/>
              </a:rPr>
              <a:t>RealityCapture</a:t>
            </a:r>
            <a:r>
              <a:rPr lang="en-US" sz="2000" dirty="0" smtClean="0"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cs typeface="Calibri" panose="020F0502020204030204" pitchFamily="34" charset="0"/>
              </a:rPr>
              <a:t>Agisoft</a:t>
            </a:r>
            <a:r>
              <a:rPr lang="en-US" sz="2000" dirty="0" smtClean="0"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cs typeface="Calibri" panose="020F0502020204030204" pitchFamily="34" charset="0"/>
              </a:rPr>
              <a:t>Metashape</a:t>
            </a:r>
            <a:r>
              <a:rPr lang="en-US" sz="2000" dirty="0" smtClean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</a:t>
            </a:r>
            <a:r>
              <a:rPr lang="ru-RU" sz="2000" dirty="0" smtClean="0">
                <a:cs typeface="Calibri" panose="020F0502020204030204" pitchFamily="34" charset="0"/>
              </a:rPr>
              <a:t>модификаторов</a:t>
            </a:r>
            <a:r>
              <a:rPr lang="en-US" sz="2000" dirty="0" smtClean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 smtClean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Методы создания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</a:t>
            </a:r>
            <a:r>
              <a:rPr lang="ru-RU" sz="2000" dirty="0" smtClean="0"/>
              <a:t>большого </a:t>
            </a:r>
            <a:r>
              <a:rPr lang="ru-RU" sz="2000" dirty="0"/>
              <a:t>числа качественных снимков </a:t>
            </a:r>
            <a:r>
              <a:rPr lang="ru-RU" sz="2000" dirty="0" smtClean="0"/>
              <a:t>местности.</a:t>
            </a:r>
            <a:endParaRPr lang="ru-RU" sz="2000" dirty="0" smtClean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3</a:t>
            </a:r>
            <a:r>
              <a:rPr lang="ru-RU" dirty="0" smtClean="0"/>
              <a:t>. </a:t>
            </a:r>
            <a:r>
              <a:rPr lang="ru-RU" dirty="0" smtClean="0"/>
              <a:t>Карта местности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4</a:t>
            </a:r>
            <a:r>
              <a:rPr lang="ru-RU" dirty="0" smtClean="0"/>
              <a:t>. </a:t>
            </a:r>
            <a:r>
              <a:rPr lang="ru-RU" dirty="0" smtClean="0"/>
              <a:t>Карта уровня местности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 smtClean="0"/>
              <a:t>добавления </a:t>
            </a:r>
            <a:r>
              <a:rPr lang="ru-RU" sz="2000" dirty="0"/>
              <a:t>различных свойств и паттернов местности</a:t>
            </a:r>
            <a:r>
              <a:rPr lang="ru-RU" sz="2000" dirty="0" smtClean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</a:t>
            </a:r>
            <a:r>
              <a:rPr lang="ru-RU" sz="2000" dirty="0" smtClean="0"/>
              <a:t>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5</a:t>
            </a:r>
            <a:r>
              <a:rPr lang="ru-RU" dirty="0" smtClean="0"/>
              <a:t>. </a:t>
            </a:r>
            <a:r>
              <a:rPr lang="ru-RU" dirty="0" smtClean="0"/>
              <a:t>Схема модификаторов в </a:t>
            </a:r>
            <a:r>
              <a:rPr lang="en-US" dirty="0" smtClean="0"/>
              <a:t>Gaea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6</a:t>
            </a:r>
            <a:r>
              <a:rPr lang="ru-RU" dirty="0" smtClean="0"/>
              <a:t>. </a:t>
            </a:r>
            <a:r>
              <a:rPr lang="ru-RU" dirty="0" smtClean="0"/>
              <a:t>Результирующий ландшафт в </a:t>
            </a:r>
            <a:r>
              <a:rPr lang="en-US" dirty="0" smtClean="0"/>
              <a:t>Gaea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</a:t>
            </a:r>
            <a:r>
              <a:rPr lang="ru-RU" sz="2000" dirty="0" smtClean="0">
                <a:cs typeface="Calibri" panose="020F0502020204030204" pitchFamily="34" charset="0"/>
              </a:rPr>
              <a:t>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 smtClean="0"/>
              <a:t>. </a:t>
            </a:r>
            <a:r>
              <a:rPr lang="ru-RU" dirty="0" smtClean="0"/>
              <a:t>Схема ландшафта карты для </a:t>
            </a:r>
            <a:r>
              <a:rPr lang="en-US" dirty="0" smtClean="0"/>
              <a:t>3d</a:t>
            </a:r>
            <a:r>
              <a:rPr lang="ru-RU" dirty="0" smtClean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 smtClean="0"/>
              <a:t>8</a:t>
            </a:r>
            <a:r>
              <a:rPr lang="ru-RU" dirty="0" smtClean="0"/>
              <a:t>. </a:t>
            </a:r>
            <a:r>
              <a:rPr lang="ru-RU" dirty="0" smtClean="0"/>
              <a:t>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23990</TotalTime>
  <Words>2150</Words>
  <Application>Microsoft Office PowerPoint</Application>
  <PresentationFormat>Широкоэкранный</PresentationFormat>
  <Paragraphs>218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Roboto Medium</vt:lpstr>
      <vt:lpstr>Calibri</vt:lpstr>
      <vt:lpstr>Arial</vt:lpstr>
      <vt:lpstr>Calibri Light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lisle</cp:lastModifiedBy>
  <cp:revision>123</cp:revision>
  <dcterms:created xsi:type="dcterms:W3CDTF">2022-04-18T20:35:07Z</dcterms:created>
  <dcterms:modified xsi:type="dcterms:W3CDTF">2025-06-22T14:11:54Z</dcterms:modified>
  <cp:category/>
</cp:coreProperties>
</file>